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embeddedFontLst>
    <p:embeddedFont>
      <p:font typeface="Press Start 2P"/>
      <p:regular r:id="rId15"/>
    </p:embeddedFon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0" roundtripDataSignature="AMtx7mgc/pChBPn1UMp/6YRx+INNvbT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67686AF-B9DD-4AFD-B372-6D5596404F40}">
  <a:tblStyle styleId="{A67686AF-B9DD-4AFD-B372-6D5596404F40}"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PressStart2P-regular.fntdata"/><Relationship Id="rId14" Type="http://schemas.openxmlformats.org/officeDocument/2006/relationships/slide" Target="slides/slide9.xml"/><Relationship Id="rId17" Type="http://schemas.openxmlformats.org/officeDocument/2006/relationships/font" Target="fonts/OpenSans-bold.fntdata"/><Relationship Id="rId16" Type="http://schemas.openxmlformats.org/officeDocument/2006/relationships/font" Target="fonts/OpenSans-regular.fntdata"/><Relationship Id="rId5" Type="http://schemas.openxmlformats.org/officeDocument/2006/relationships/notesMaster" Target="notesMasters/notesMaster1.xml"/><Relationship Id="rId19" Type="http://schemas.openxmlformats.org/officeDocument/2006/relationships/font" Target="fonts/OpenSans-boldItalic.fntdata"/><Relationship Id="rId6" Type="http://schemas.openxmlformats.org/officeDocument/2006/relationships/slide" Target="slides/slide1.xml"/><Relationship Id="rId18" Type="http://schemas.openxmlformats.org/officeDocument/2006/relationships/font" Target="fonts/OpenSans-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3" name="Google Shape;11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7" name="Google Shape;127;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 name="Google Shape;13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0" name="Google Shape;140;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 name="Google Shape;148;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5.png"/><Relationship Id="rId4" Type="http://schemas.openxmlformats.org/officeDocument/2006/relationships/image" Target="../media/image4.png"/><Relationship Id="rId5"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7.png"/><Relationship Id="rId4" Type="http://schemas.openxmlformats.org/officeDocument/2006/relationships/image" Target="../media/image14.png"/><Relationship Id="rId5" Type="http://schemas.openxmlformats.org/officeDocument/2006/relationships/image" Target="../media/image4.png"/><Relationship Id="rId6"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5.png"/><Relationship Id="rId4" Type="http://schemas.openxmlformats.org/officeDocument/2006/relationships/image" Target="../media/image8.png"/><Relationship Id="rId10" Type="http://schemas.openxmlformats.org/officeDocument/2006/relationships/image" Target="../media/image5.png"/><Relationship Id="rId9" Type="http://schemas.openxmlformats.org/officeDocument/2006/relationships/image" Target="../media/image17.png"/><Relationship Id="rId5" Type="http://schemas.openxmlformats.org/officeDocument/2006/relationships/image" Target="../media/image11.png"/><Relationship Id="rId6" Type="http://schemas.openxmlformats.org/officeDocument/2006/relationships/image" Target="../media/image13.png"/><Relationship Id="rId7" Type="http://schemas.openxmlformats.org/officeDocument/2006/relationships/image" Target="../media/image10.png"/><Relationship Id="rId8"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6.png"/><Relationship Id="rId4" Type="http://schemas.openxmlformats.org/officeDocument/2006/relationships/image" Target="../media/image15.png"/><Relationship Id="rId10" Type="http://schemas.openxmlformats.org/officeDocument/2006/relationships/image" Target="../media/image17.png"/><Relationship Id="rId9" Type="http://schemas.openxmlformats.org/officeDocument/2006/relationships/image" Target="../media/image12.png"/><Relationship Id="rId5" Type="http://schemas.openxmlformats.org/officeDocument/2006/relationships/image" Target="../media/image8.png"/><Relationship Id="rId6" Type="http://schemas.openxmlformats.org/officeDocument/2006/relationships/image" Target="../media/image11.png"/><Relationship Id="rId7" Type="http://schemas.openxmlformats.org/officeDocument/2006/relationships/image" Target="../media/image13.png"/><Relationship Id="rId8"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5" name="Shape 45"/>
        <p:cNvGrpSpPr/>
        <p:nvPr/>
      </p:nvGrpSpPr>
      <p:grpSpPr>
        <a:xfrm>
          <a:off x="0" y="0"/>
          <a:ext cx="0" cy="0"/>
          <a:chOff x="0" y="0"/>
          <a:chExt cx="0" cy="0"/>
        </a:xfrm>
      </p:grpSpPr>
      <p:sp>
        <p:nvSpPr>
          <p:cNvPr id="46" name="Google Shape;46;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7" name="Google Shape;47;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8" name="Google Shape;48;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0.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3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7" name="Google Shape;87;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Enfoque innovador en el turismo local</a:t>
            </a:r>
            <a:endParaRPr b="1" sz="2000">
              <a:solidFill>
                <a:schemeClr val="accent1"/>
              </a:solidFill>
            </a:endParaRPr>
          </a:p>
        </p:txBody>
      </p:sp>
      <p:sp>
        <p:nvSpPr>
          <p:cNvPr id="93" name="Google Shape;93;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5.4. </a:t>
            </a:r>
            <a:r>
              <a:rPr lang="en-US" sz="2600"/>
              <a:t>Innovaciones centradas en la comunidad</a:t>
            </a:r>
            <a:endParaRPr sz="2600"/>
          </a:p>
        </p:txBody>
      </p:sp>
      <p:sp>
        <p:nvSpPr>
          <p:cNvPr id="94" name="Google Shape;94;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Objetivos:</a:t>
            </a:r>
            <a:endParaRPr sz="2800"/>
          </a:p>
        </p:txBody>
      </p:sp>
      <p:sp>
        <p:nvSpPr>
          <p:cNvPr id="101" name="Google Shape;101;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lnSpcReduction="10000"/>
          </a:bodyPr>
          <a:lstStyle/>
          <a:p>
            <a:pPr indent="-465437" lvl="0" marL="457200" rtl="0" algn="l">
              <a:lnSpc>
                <a:spcPct val="90000"/>
              </a:lnSpc>
              <a:spcBef>
                <a:spcPts val="0"/>
              </a:spcBef>
              <a:spcAft>
                <a:spcPts val="0"/>
              </a:spcAft>
              <a:buSzPts val="1730"/>
              <a:buFont typeface="Arial"/>
              <a:buAutoNum type="arabicPeriod"/>
            </a:pPr>
            <a:r>
              <a:rPr lang="en-US" sz="1900"/>
              <a:t>Identificar los principios y modelos clave del turismo basado en la comunidad.</a:t>
            </a:r>
            <a:endParaRPr sz="1900"/>
          </a:p>
          <a:p>
            <a:pPr indent="-465437" lvl="0" marL="457200" rtl="0" algn="l">
              <a:lnSpc>
                <a:spcPct val="90000"/>
              </a:lnSpc>
              <a:spcBef>
                <a:spcPts val="0"/>
              </a:spcBef>
              <a:spcAft>
                <a:spcPts val="0"/>
              </a:spcAft>
              <a:buSzPts val="1730"/>
              <a:buFont typeface="Arial"/>
              <a:buAutoNum type="arabicPeriod"/>
            </a:pPr>
            <a:r>
              <a:rPr lang="en-US" sz="1900"/>
              <a:t>Analizar los impactos sociales, culturales y ambientales del CBT.</a:t>
            </a:r>
            <a:endParaRPr sz="1900"/>
          </a:p>
          <a:p>
            <a:pPr indent="-465437" lvl="0" marL="457200" rtl="0" algn="l">
              <a:lnSpc>
                <a:spcPct val="90000"/>
              </a:lnSpc>
              <a:spcBef>
                <a:spcPts val="0"/>
              </a:spcBef>
              <a:spcAft>
                <a:spcPts val="0"/>
              </a:spcAft>
              <a:buSzPts val="1730"/>
              <a:buFont typeface="Arial"/>
              <a:buAutoNum type="arabicPeriod"/>
            </a:pPr>
            <a:r>
              <a:rPr lang="en-US" sz="1900"/>
              <a:t>Aplicar herramientas de planificación participativa para el desarrollo turístico inclusivo.</a:t>
            </a:r>
            <a:endParaRPr sz="1900"/>
          </a:p>
        </p:txBody>
      </p:sp>
      <p:sp>
        <p:nvSpPr>
          <p:cNvPr id="102" name="Google Shape;102;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3" name="Google Shape;103;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Turismo Basado en la Comunidad (TBC)</a:t>
            </a:r>
            <a:endParaRPr/>
          </a:p>
        </p:txBody>
      </p:sp>
      <p:sp>
        <p:nvSpPr>
          <p:cNvPr id="109" name="Google Shape;109;p3"/>
          <p:cNvSpPr txBox="1"/>
          <p:nvPr>
            <p:ph idx="1" type="body"/>
          </p:nvPr>
        </p:nvSpPr>
        <p:spPr>
          <a:xfrm>
            <a:off x="1690431" y="881741"/>
            <a:ext cx="8759427" cy="960707"/>
          </a:xfrm>
          <a:prstGeom prst="rect">
            <a:avLst/>
          </a:prstGeom>
          <a:noFill/>
          <a:ln>
            <a:noFill/>
          </a:ln>
        </p:spPr>
        <p:txBody>
          <a:bodyPr anchorCtr="0" anchor="t" bIns="45700" lIns="45700" spcFirstLastPara="1" rIns="45700" wrap="square" tIns="45700">
            <a:normAutofit/>
          </a:bodyPr>
          <a:lstStyle/>
          <a:p>
            <a:pPr indent="0" lvl="0" marL="0" rtl="0" algn="ctr">
              <a:lnSpc>
                <a:spcPct val="107916"/>
              </a:lnSpc>
              <a:spcBef>
                <a:spcPts val="900"/>
              </a:spcBef>
              <a:spcAft>
                <a:spcPts val="0"/>
              </a:spcAft>
              <a:buSzPts val="1946"/>
              <a:buNone/>
            </a:pPr>
            <a:r>
              <a:rPr lang="en-US"/>
              <a:t>Es un modelo de turismo de base en el que las personas locales (agricultores, artesanos, ancianos, jóvenes) diseñan, lideran y se benefician de las iniciativas turísticas alineadas con sus valores culturales y ambientales.</a:t>
            </a:r>
            <a:endParaRPr/>
          </a:p>
        </p:txBody>
      </p:sp>
      <p:pic>
        <p:nvPicPr>
          <p:cNvPr descr="A poster with cartoon characters&#10;&#10;AI-generated content may be incorrect." id="110" name="Google Shape;110;p3"/>
          <p:cNvPicPr preferRelativeResize="0"/>
          <p:nvPr/>
        </p:nvPicPr>
        <p:blipFill rotWithShape="1">
          <a:blip r:embed="rId3">
            <a:alphaModFix/>
          </a:blip>
          <a:srcRect b="0" l="0" r="0" t="0"/>
          <a:stretch/>
        </p:blipFill>
        <p:spPr>
          <a:xfrm>
            <a:off x="1311301" y="1975509"/>
            <a:ext cx="9569397" cy="462515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Fundamentos del TBC (Turismo Basado en la Comunidad)</a:t>
            </a:r>
            <a:endParaRPr/>
          </a:p>
        </p:txBody>
      </p:sp>
      <p:grpSp>
        <p:nvGrpSpPr>
          <p:cNvPr id="116" name="Google Shape;116;p4"/>
          <p:cNvGrpSpPr/>
          <p:nvPr/>
        </p:nvGrpSpPr>
        <p:grpSpPr>
          <a:xfrm>
            <a:off x="2826286" y="797523"/>
            <a:ext cx="5967737" cy="5967736"/>
            <a:chOff x="1345504" y="0"/>
            <a:chExt cx="5967737" cy="5967736"/>
          </a:xfrm>
        </p:grpSpPr>
        <p:sp>
          <p:nvSpPr>
            <p:cNvPr id="117" name="Google Shape;117;p4"/>
            <p:cNvSpPr/>
            <p:nvPr/>
          </p:nvSpPr>
          <p:spPr>
            <a:xfrm>
              <a:off x="2837438" y="0"/>
              <a:ext cx="2983868" cy="2983868"/>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4"/>
            <p:cNvSpPr txBox="1"/>
            <p:nvPr/>
          </p:nvSpPr>
          <p:spPr>
            <a:xfrm>
              <a:off x="3583405" y="1237934"/>
              <a:ext cx="1491900" cy="1491900"/>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b="1" lang="en-US" sz="1300">
                  <a:solidFill>
                    <a:schemeClr val="lt1"/>
                  </a:solidFill>
                </a:rPr>
                <a:t>Desarrollo Endógeno: Basado en el conocimiento, los recursos y los objetivos locales.</a:t>
              </a:r>
              <a:endParaRPr b="1" sz="1300">
                <a:solidFill>
                  <a:schemeClr val="lt1"/>
                </a:solidFill>
              </a:endParaRPr>
            </a:p>
          </p:txBody>
        </p:sp>
        <p:sp>
          <p:nvSpPr>
            <p:cNvPr id="119" name="Google Shape;119;p4"/>
            <p:cNvSpPr/>
            <p:nvPr/>
          </p:nvSpPr>
          <p:spPr>
            <a:xfrm>
              <a:off x="1345504" y="2983868"/>
              <a:ext cx="2983868" cy="2983868"/>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4"/>
            <p:cNvSpPr txBox="1"/>
            <p:nvPr/>
          </p:nvSpPr>
          <p:spPr>
            <a:xfrm>
              <a:off x="2091471" y="4475802"/>
              <a:ext cx="1491934" cy="1491934"/>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b="1" lang="en-US" sz="1300">
                  <a:solidFill>
                    <a:schemeClr val="lt1"/>
                  </a:solidFill>
                </a:rPr>
                <a:t>Enfoqeu de Capacidad: </a:t>
              </a:r>
              <a:r>
                <a:rPr b="0" i="0" lang="en-US" sz="1300" u="none" cap="none" strike="noStrike">
                  <a:solidFill>
                    <a:schemeClr val="lt1"/>
                  </a:solidFill>
                  <a:latin typeface="Arial"/>
                  <a:ea typeface="Arial"/>
                  <a:cs typeface="Arial"/>
                  <a:sym typeface="Arial"/>
                </a:rPr>
                <a:t>Expande las libertades, las opciones y la calidad de vida.</a:t>
              </a:r>
              <a:endParaRPr b="0" i="0" sz="1300" u="none" cap="none" strike="noStrike">
                <a:solidFill>
                  <a:schemeClr val="lt1"/>
                </a:solidFill>
                <a:latin typeface="Arial"/>
                <a:ea typeface="Arial"/>
                <a:cs typeface="Arial"/>
                <a:sym typeface="Arial"/>
              </a:endParaRPr>
            </a:p>
            <a:p>
              <a:pPr indent="0" lvl="0" marL="0" marR="0" rtl="0" algn="ctr">
                <a:lnSpc>
                  <a:spcPct val="90000"/>
                </a:lnSpc>
                <a:spcBef>
                  <a:spcPts val="0"/>
                </a:spcBef>
                <a:spcAft>
                  <a:spcPts val="0"/>
                </a:spcAft>
                <a:buClr>
                  <a:srgbClr val="000000"/>
                </a:buClr>
                <a:buSzPts val="1300"/>
                <a:buFont typeface="Arial"/>
                <a:buNone/>
              </a:pPr>
              <a:r>
                <a:t/>
              </a:r>
              <a:endParaRPr sz="1300">
                <a:solidFill>
                  <a:schemeClr val="lt1"/>
                </a:solidFill>
              </a:endParaRPr>
            </a:p>
          </p:txBody>
        </p:sp>
        <p:sp>
          <p:nvSpPr>
            <p:cNvPr id="121" name="Google Shape;121;p4"/>
            <p:cNvSpPr/>
            <p:nvPr/>
          </p:nvSpPr>
          <p:spPr>
            <a:xfrm rot="10800000">
              <a:off x="2837438" y="2983868"/>
              <a:ext cx="2983868" cy="2983868"/>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txBox="1"/>
            <p:nvPr/>
          </p:nvSpPr>
          <p:spPr>
            <a:xfrm>
              <a:off x="3583418" y="3110868"/>
              <a:ext cx="1491900" cy="1491900"/>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b="1" lang="en-US" sz="1300">
                  <a:solidFill>
                    <a:schemeClr val="lt1"/>
                  </a:solidFill>
                </a:rPr>
                <a:t>ABCD (Desarrollo Comunitario Basado en Activos): Aprovecha las fortalezas existentes de la comunidad</a:t>
              </a:r>
              <a:endParaRPr/>
            </a:p>
          </p:txBody>
        </p:sp>
        <p:sp>
          <p:nvSpPr>
            <p:cNvPr id="123" name="Google Shape;123;p4"/>
            <p:cNvSpPr/>
            <p:nvPr/>
          </p:nvSpPr>
          <p:spPr>
            <a:xfrm>
              <a:off x="4329373" y="2983868"/>
              <a:ext cx="2983868" cy="2983868"/>
            </a:xfrm>
            <a:prstGeom prst="triangle">
              <a:avLst>
                <a:gd fmla="val 50000"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txBox="1"/>
            <p:nvPr/>
          </p:nvSpPr>
          <p:spPr>
            <a:xfrm>
              <a:off x="5075340" y="4475802"/>
              <a:ext cx="1491934" cy="1491934"/>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Clr>
                  <a:srgbClr val="000000"/>
                </a:buClr>
                <a:buSzPts val="1300"/>
                <a:buFont typeface="Arial"/>
                <a:buNone/>
              </a:pPr>
              <a:r>
                <a:rPr b="1" lang="en-US" sz="1300">
                  <a:solidFill>
                    <a:schemeClr val="lt1"/>
                  </a:solidFill>
                </a:rPr>
                <a:t>Social Capital: Trust, shared values, and collaboration enable success..</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SzPct val="100000"/>
              <a:buNone/>
            </a:pPr>
            <a:r>
              <a:rPr lang="en-US"/>
              <a:t>Impacto Social y Ambiental del TBC (Turismo Basado en la Comunidad)</a:t>
            </a:r>
            <a:endParaRPr/>
          </a:p>
          <a:p>
            <a:pPr indent="0" lvl="0" marL="0" rtl="0" algn="l">
              <a:lnSpc>
                <a:spcPct val="90000"/>
              </a:lnSpc>
              <a:spcBef>
                <a:spcPts val="0"/>
              </a:spcBef>
              <a:spcAft>
                <a:spcPts val="0"/>
              </a:spcAft>
              <a:buSzPct val="100000"/>
              <a:buNone/>
            </a:pPr>
            <a:r>
              <a:t/>
            </a:r>
            <a:endParaRPr/>
          </a:p>
        </p:txBody>
      </p:sp>
      <p:graphicFrame>
        <p:nvGraphicFramePr>
          <p:cNvPr id="130" name="Google Shape;130;p5"/>
          <p:cNvGraphicFramePr/>
          <p:nvPr/>
        </p:nvGraphicFramePr>
        <p:xfrm>
          <a:off x="327546" y="1064524"/>
          <a:ext cx="3000000" cy="3000000"/>
        </p:xfrm>
        <a:graphic>
          <a:graphicData uri="http://schemas.openxmlformats.org/drawingml/2006/table">
            <a:tbl>
              <a:tblPr bandRow="1" firstCol="1" firstRow="1">
                <a:noFill/>
                <a:tableStyleId>{A67686AF-B9DD-4AFD-B372-6D5596404F40}</a:tableStyleId>
              </a:tblPr>
              <a:tblGrid>
                <a:gridCol w="3043450"/>
                <a:gridCol w="4262650"/>
                <a:gridCol w="3653050"/>
              </a:tblGrid>
              <a:tr h="1103825">
                <a:tc>
                  <a:txBody>
                    <a:bodyPr/>
                    <a:lstStyle/>
                    <a:p>
                      <a:pPr indent="0" lvl="0" marL="0" marR="0" rtl="0" algn="ctr">
                        <a:lnSpc>
                          <a:spcPct val="100000"/>
                        </a:lnSpc>
                        <a:spcBef>
                          <a:spcPts val="0"/>
                        </a:spcBef>
                        <a:spcAft>
                          <a:spcPts val="0"/>
                        </a:spcAft>
                        <a:buNone/>
                      </a:pPr>
                      <a:r>
                        <a:rPr lang="en-US"/>
                        <a:t>Área de Impacto</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lang="en-US"/>
                        <a:t>Contribuciones Clave</a:t>
                      </a:r>
                      <a:endParaRPr sz="1400" u="none" cap="none" strike="noStrike"/>
                    </a:p>
                  </a:txBody>
                  <a:tcPr marT="45725" marB="45725" marR="91450" marL="91450"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Ejemplos</a:t>
                      </a:r>
                      <a:endParaRPr sz="1100" u="none" cap="none" strike="noStrike">
                        <a:solidFill>
                          <a:srgbClr val="2C2C2C"/>
                        </a:solidFill>
                        <a:latin typeface="Calibri"/>
                        <a:ea typeface="Calibri"/>
                        <a:cs typeface="Calibri"/>
                        <a:sym typeface="Calibri"/>
                      </a:endParaRPr>
                    </a:p>
                  </a:txBody>
                  <a:tcPr marT="0" marB="0" marR="68575" marL="68575" anchor="ctr"/>
                </a:tc>
              </a:tr>
              <a:tr h="1103825">
                <a:tc>
                  <a:txBody>
                    <a:bodyPr/>
                    <a:lstStyle/>
                    <a:p>
                      <a:pPr indent="0" lvl="0" marL="0" marR="0" rtl="0" algn="ctr">
                        <a:lnSpc>
                          <a:spcPct val="100000"/>
                        </a:lnSpc>
                        <a:spcBef>
                          <a:spcPts val="0"/>
                        </a:spcBef>
                        <a:spcAft>
                          <a:spcPts val="0"/>
                        </a:spcAft>
                        <a:buNone/>
                      </a:pPr>
                      <a:r>
                        <a:rPr lang="en-US"/>
                        <a:t>Revitalización Cultural</a:t>
                      </a:r>
                      <a:endParaRPr sz="1400" u="none" cap="none" strike="noStrike"/>
                    </a:p>
                  </a:txBody>
                  <a:tcPr marT="45725" marB="45725" marR="91450" marL="91450" anchor="ctr"/>
                </a:tc>
                <a:tc>
                  <a:txBody>
                    <a:bodyPr/>
                    <a:lstStyle/>
                    <a:p>
                      <a:pPr indent="0" lvl="0" marL="0" marR="0" rtl="0" algn="ctr">
                        <a:lnSpc>
                          <a:spcPct val="107000"/>
                        </a:lnSpc>
                        <a:spcBef>
                          <a:spcPts val="0"/>
                        </a:spcBef>
                        <a:spcAft>
                          <a:spcPts val="0"/>
                        </a:spcAft>
                        <a:buClr>
                          <a:srgbClr val="000000"/>
                        </a:buClr>
                        <a:buSzPts val="1400"/>
                        <a:buFont typeface="Arial"/>
                        <a:buNone/>
                      </a:pPr>
                      <a:r>
                        <a:rPr lang="en-US" sz="1400" u="none" cap="none" strike="noStrike"/>
                        <a:t>- </a:t>
                      </a:r>
                      <a:r>
                        <a:rPr lang="en-US"/>
                        <a:t>Preserva idiomas, artesanías y tradiciones</a:t>
                      </a:r>
                      <a:endParaRPr/>
                    </a:p>
                    <a:p>
                      <a:pPr indent="-317500" lvl="0" marL="457200" marR="0" rtl="0" algn="ctr">
                        <a:lnSpc>
                          <a:spcPct val="107000"/>
                        </a:lnSpc>
                        <a:spcBef>
                          <a:spcPts val="0"/>
                        </a:spcBef>
                        <a:spcAft>
                          <a:spcPts val="0"/>
                        </a:spcAft>
                        <a:buSzPts val="1400"/>
                        <a:buChar char="-"/>
                      </a:pPr>
                      <a:r>
                        <a:rPr lang="en-US"/>
                        <a:t>Involucra a los jóvenes en actividades culturales</a:t>
                      </a:r>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400"/>
                        <a:buFont typeface="Arial"/>
                        <a:buNone/>
                      </a:pPr>
                      <a:r>
                        <a:rPr i="1" lang="en-US"/>
                        <a:t>Perú: Las mujeres quechuas lideran recorridos de tejido y hospedajes en casas, manteniendo su identidad y generando ingresos.</a:t>
                      </a:r>
                      <a:endParaRPr sz="1400" u="none" cap="none" strike="noStrike">
                        <a:solidFill>
                          <a:srgbClr val="2C2C2C"/>
                        </a:solidFill>
                        <a:latin typeface="Calibri"/>
                        <a:ea typeface="Calibri"/>
                        <a:cs typeface="Calibri"/>
                        <a:sym typeface="Calibri"/>
                      </a:endParaRPr>
                    </a:p>
                  </a:txBody>
                  <a:tcPr marT="0" marB="0" marR="68575" marL="68575" anchor="ctr"/>
                </a:tc>
              </a:tr>
              <a:tr h="1103825">
                <a:tc>
                  <a:txBody>
                    <a:bodyPr/>
                    <a:lstStyle/>
                    <a:p>
                      <a:pPr indent="0" lvl="0" marL="0" marR="0" rtl="0" algn="ctr">
                        <a:lnSpc>
                          <a:spcPct val="100000"/>
                        </a:lnSpc>
                        <a:spcBef>
                          <a:spcPts val="0"/>
                        </a:spcBef>
                        <a:spcAft>
                          <a:spcPts val="0"/>
                        </a:spcAft>
                        <a:buNone/>
                      </a:pPr>
                      <a:r>
                        <a:rPr lang="en-US"/>
                        <a:t>Cuidado Ambiental</a:t>
                      </a:r>
                      <a:endParaRPr sz="1400" u="none" cap="none" strike="noStrike"/>
                    </a:p>
                  </a:txBody>
                  <a:tcPr marT="45725" marB="45725" marR="91450" marL="91450" anchor="ctr"/>
                </a:tc>
                <a:tc>
                  <a:txBody>
                    <a:bodyPr/>
                    <a:lstStyle/>
                    <a:p>
                      <a:pPr indent="0" lvl="0" marL="0" marR="0" rtl="0" algn="ctr">
                        <a:lnSpc>
                          <a:spcPct val="107000"/>
                        </a:lnSpc>
                        <a:spcBef>
                          <a:spcPts val="0"/>
                        </a:spcBef>
                        <a:spcAft>
                          <a:spcPts val="0"/>
                        </a:spcAft>
                        <a:buClr>
                          <a:srgbClr val="000000"/>
                        </a:buClr>
                        <a:buSzPts val="1400"/>
                        <a:buFont typeface="Arial"/>
                        <a:buNone/>
                      </a:pPr>
                      <a:r>
                        <a:rPr lang="en-US" sz="1400" u="none" cap="none" strike="noStrike"/>
                        <a:t>- </a:t>
                      </a:r>
                      <a:r>
                        <a:rPr lang="en-US"/>
                        <a:t>Los locales actúan como guardianes de los ecosistemas</a:t>
                      </a:r>
                      <a:endParaRPr/>
                    </a:p>
                    <a:p>
                      <a:pPr indent="0" lvl="0" marL="0" marR="0" rtl="0" algn="ctr">
                        <a:lnSpc>
                          <a:spcPct val="107000"/>
                        </a:lnSpc>
                        <a:spcBef>
                          <a:spcPts val="0"/>
                        </a:spcBef>
                        <a:spcAft>
                          <a:spcPts val="0"/>
                        </a:spcAft>
                        <a:buClr>
                          <a:srgbClr val="000000"/>
                        </a:buClr>
                        <a:buSzPts val="1400"/>
                        <a:buFont typeface="Arial"/>
                        <a:buNone/>
                      </a:pPr>
                      <a:r>
                        <a:rPr lang="en-US"/>
                        <a:t>- El ecoturismo apoya la </a:t>
                      </a:r>
                      <a:r>
                        <a:rPr lang="en-US"/>
                        <a:t>conservación</a:t>
                      </a:r>
                      <a:r>
                        <a:rPr lang="en-US"/>
                        <a:t> y las prácticas sostenibles</a:t>
                      </a:r>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400"/>
                        <a:buFont typeface="Arial"/>
                        <a:buNone/>
                      </a:pPr>
                      <a:r>
                        <a:rPr i="1" lang="en-US"/>
                        <a:t>Tailandia: El pueblo de Mae Kampong integra la conservación del bosque con alojamiento ecológico.</a:t>
                      </a:r>
                      <a:endParaRPr sz="1400" u="none" cap="none" strike="noStrike">
                        <a:solidFill>
                          <a:srgbClr val="2C2C2C"/>
                        </a:solidFill>
                        <a:latin typeface="Calibri"/>
                        <a:ea typeface="Calibri"/>
                        <a:cs typeface="Calibri"/>
                        <a:sym typeface="Calibri"/>
                      </a:endParaRPr>
                    </a:p>
                  </a:txBody>
                  <a:tcPr marT="0" marB="0" marR="68575" marL="68575" anchor="ctr"/>
                </a:tc>
              </a:tr>
              <a:tr h="1669975">
                <a:tc>
                  <a:txBody>
                    <a:bodyPr/>
                    <a:lstStyle/>
                    <a:p>
                      <a:pPr indent="0" lvl="0" marL="0" marR="0" rtl="0" algn="ctr">
                        <a:lnSpc>
                          <a:spcPct val="100000"/>
                        </a:lnSpc>
                        <a:spcBef>
                          <a:spcPts val="0"/>
                        </a:spcBef>
                        <a:spcAft>
                          <a:spcPts val="0"/>
                        </a:spcAft>
                        <a:buNone/>
                      </a:pPr>
                      <a:r>
                        <a:rPr lang="en-US"/>
                        <a:t>Inclusión de Género</a:t>
                      </a:r>
                      <a:endParaRPr sz="1400" u="none" cap="none" strike="noStrike"/>
                    </a:p>
                  </a:txBody>
                  <a:tcPr marT="45725" marB="45725" marR="91450" marL="91450" anchor="ctr"/>
                </a:tc>
                <a:tc>
                  <a:txBody>
                    <a:bodyPr/>
                    <a:lstStyle/>
                    <a:p>
                      <a:pPr indent="0" lvl="0" marL="0" marR="0" rtl="0" algn="ctr">
                        <a:lnSpc>
                          <a:spcPct val="100000"/>
                        </a:lnSpc>
                        <a:spcBef>
                          <a:spcPts val="0"/>
                        </a:spcBef>
                        <a:spcAft>
                          <a:spcPts val="0"/>
                        </a:spcAft>
                        <a:buNone/>
                      </a:pPr>
                      <a:r>
                        <a:rPr b="0" i="0" lang="en-US" sz="1400" u="none" cap="none" strike="noStrike">
                          <a:solidFill>
                            <a:schemeClr val="dk1"/>
                          </a:solidFill>
                          <a:latin typeface="Arial"/>
                          <a:ea typeface="Arial"/>
                          <a:cs typeface="Arial"/>
                          <a:sym typeface="Arial"/>
                        </a:rPr>
                        <a:t>- </a:t>
                      </a:r>
                      <a:r>
                        <a:rPr lang="en-US"/>
                        <a:t>Las mujeres lideran en hospitalidad turística, artesanías y gobernanza</a:t>
                      </a:r>
                      <a:endParaRPr/>
                    </a:p>
                    <a:p>
                      <a:pPr indent="0" lvl="0" marL="0" marR="0" rtl="0" algn="ctr">
                        <a:lnSpc>
                          <a:spcPct val="100000"/>
                        </a:lnSpc>
                        <a:spcBef>
                          <a:spcPts val="0"/>
                        </a:spcBef>
                        <a:spcAft>
                          <a:spcPts val="0"/>
                        </a:spcAft>
                        <a:buNone/>
                      </a:pPr>
                      <a:r>
                        <a:t/>
                      </a:r>
                      <a:endParaRPr/>
                    </a:p>
                    <a:p>
                      <a:pPr indent="-317500" lvl="0" marL="457200" marR="0" rtl="0" algn="ctr">
                        <a:lnSpc>
                          <a:spcPct val="100000"/>
                        </a:lnSpc>
                        <a:spcBef>
                          <a:spcPts val="0"/>
                        </a:spcBef>
                        <a:spcAft>
                          <a:spcPts val="0"/>
                        </a:spcAft>
                        <a:buSzPts val="1400"/>
                        <a:buChar char="-"/>
                      </a:pPr>
                      <a:r>
                        <a:rPr lang="en-US"/>
                        <a:t>El TBC aumenta la visibilidad y los roles de liderazgo</a:t>
                      </a:r>
                      <a:endParaRPr/>
                    </a:p>
                  </a:txBody>
                  <a:tcPr marT="45725" marB="45725" marR="91450" marL="91450" anchor="ctr"/>
                </a:tc>
                <a:tc>
                  <a:txBody>
                    <a:bodyPr/>
                    <a:lstStyle/>
                    <a:p>
                      <a:pPr indent="0" lvl="0" marL="0" marR="0" rtl="0" algn="ctr">
                        <a:lnSpc>
                          <a:spcPct val="107000"/>
                        </a:lnSpc>
                        <a:spcBef>
                          <a:spcPts val="0"/>
                        </a:spcBef>
                        <a:spcAft>
                          <a:spcPts val="0"/>
                        </a:spcAft>
                        <a:buClr>
                          <a:srgbClr val="000000"/>
                        </a:buClr>
                        <a:buSzPts val="1400"/>
                        <a:buFont typeface="Arial"/>
                        <a:buNone/>
                      </a:pPr>
                      <a:r>
                        <a:rPr i="1" lang="en-US"/>
                        <a:t>Global: Las cooperativas dirigidas por mujeres ofrecen experiencias de hospedaje, guía y artesanía.</a:t>
                      </a:r>
                      <a:endParaRPr sz="1400" u="none" cap="none" strike="noStrike">
                        <a:solidFill>
                          <a:srgbClr val="2C2C2C"/>
                        </a:solidFill>
                        <a:latin typeface="Calibri"/>
                        <a:ea typeface="Calibri"/>
                        <a:cs typeface="Calibri"/>
                        <a:sym typeface="Calibri"/>
                      </a:endParaRPr>
                    </a:p>
                  </a:txBody>
                  <a:tcPr marT="0" marB="0" marR="68575" marL="68575"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Herramientas para la Planificación Turística Inclusiva</a:t>
            </a:r>
            <a:endParaRPr/>
          </a:p>
        </p:txBody>
      </p:sp>
      <p:sp>
        <p:nvSpPr>
          <p:cNvPr id="136" name="Google Shape;136;p6"/>
          <p:cNvSpPr txBox="1"/>
          <p:nvPr/>
        </p:nvSpPr>
        <p:spPr>
          <a:xfrm>
            <a:off x="7552209" y="1997839"/>
            <a:ext cx="3584400" cy="34170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800"/>
              <a:buFont typeface="Noto Sans Symbols"/>
              <a:buChar char="⮚"/>
            </a:pPr>
            <a:r>
              <a:rPr b="1" lang="en-US" sz="1800">
                <a:solidFill>
                  <a:srgbClr val="616161"/>
                </a:solidFill>
                <a:latin typeface="Calibri"/>
                <a:ea typeface="Calibri"/>
                <a:cs typeface="Calibri"/>
                <a:sym typeface="Calibri"/>
              </a:rPr>
              <a:t>Mapeo de Partes Interesadas: </a:t>
            </a:r>
            <a:r>
              <a:rPr lang="en-US" sz="1800">
                <a:solidFill>
                  <a:srgbClr val="616161"/>
                </a:solidFill>
                <a:latin typeface="Calibri"/>
                <a:ea typeface="Calibri"/>
                <a:cs typeface="Calibri"/>
                <a:sym typeface="Calibri"/>
              </a:rPr>
              <a:t>Comprender a los actores y su influencia</a:t>
            </a:r>
            <a:endParaRPr/>
          </a:p>
          <a:p>
            <a:pPr indent="-285750" lvl="0" marL="285750" marR="0" rtl="0" algn="l">
              <a:lnSpc>
                <a:spcPct val="100000"/>
              </a:lnSpc>
              <a:spcBef>
                <a:spcPts val="0"/>
              </a:spcBef>
              <a:spcAft>
                <a:spcPts val="0"/>
              </a:spcAft>
              <a:buClr>
                <a:srgbClr val="000000"/>
              </a:buClr>
              <a:buSzPts val="1800"/>
              <a:buFont typeface="Noto Sans Symbols"/>
              <a:buChar char="⮚"/>
            </a:pPr>
            <a:r>
              <a:rPr b="1" lang="en-US" sz="1800">
                <a:solidFill>
                  <a:srgbClr val="616161"/>
                </a:solidFill>
                <a:latin typeface="Calibri"/>
                <a:ea typeface="Calibri"/>
                <a:cs typeface="Calibri"/>
                <a:sym typeface="Calibri"/>
              </a:rPr>
              <a:t>Mapeo de Activos: </a:t>
            </a:r>
            <a:r>
              <a:rPr lang="en-US" sz="1800">
                <a:solidFill>
                  <a:srgbClr val="616161"/>
                </a:solidFill>
                <a:latin typeface="Calibri"/>
                <a:ea typeface="Calibri"/>
                <a:cs typeface="Calibri"/>
                <a:sym typeface="Calibri"/>
              </a:rPr>
              <a:t>Identificar las fortalezas locales</a:t>
            </a:r>
            <a:endParaRPr/>
          </a:p>
          <a:p>
            <a:pPr indent="-285750" lvl="0" marL="285750" marR="0" rtl="0" algn="l">
              <a:lnSpc>
                <a:spcPct val="100000"/>
              </a:lnSpc>
              <a:spcBef>
                <a:spcPts val="0"/>
              </a:spcBef>
              <a:spcAft>
                <a:spcPts val="0"/>
              </a:spcAft>
              <a:buClr>
                <a:srgbClr val="000000"/>
              </a:buClr>
              <a:buSzPts val="1800"/>
              <a:buFont typeface="Noto Sans Symbols"/>
              <a:buChar char="⮚"/>
            </a:pPr>
            <a:r>
              <a:rPr b="1" lang="en-US" sz="1800">
                <a:solidFill>
                  <a:srgbClr val="616161"/>
                </a:solidFill>
                <a:latin typeface="Calibri"/>
                <a:ea typeface="Calibri"/>
                <a:cs typeface="Calibri"/>
                <a:sym typeface="Calibri"/>
              </a:rPr>
              <a:t>Listas de Verificación de Participación Comunitaria: </a:t>
            </a:r>
            <a:r>
              <a:rPr lang="en-US" sz="1800">
                <a:solidFill>
                  <a:srgbClr val="616161"/>
                </a:solidFill>
                <a:latin typeface="Calibri"/>
                <a:ea typeface="Calibri"/>
                <a:cs typeface="Calibri"/>
                <a:sym typeface="Calibri"/>
              </a:rPr>
              <a:t>Asegurar decisiones inclusivas</a:t>
            </a:r>
            <a:endParaRPr b="1"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Noto Sans Symbols"/>
              <a:buChar char="⮚"/>
            </a:pPr>
            <a:r>
              <a:rPr b="1" lang="en-US" sz="1800">
                <a:solidFill>
                  <a:srgbClr val="616161"/>
                </a:solidFill>
                <a:latin typeface="Calibri"/>
                <a:ea typeface="Calibri"/>
                <a:cs typeface="Calibri"/>
                <a:sym typeface="Calibri"/>
              </a:rPr>
              <a:t>Evaluación de Impacto</a:t>
            </a:r>
            <a:r>
              <a:rPr lang="en-US" sz="1800">
                <a:solidFill>
                  <a:srgbClr val="616161"/>
                </a:solidFill>
                <a:latin typeface="Calibri"/>
                <a:ea typeface="Calibri"/>
                <a:cs typeface="Calibri"/>
                <a:sym typeface="Calibri"/>
              </a:rPr>
              <a:t>: Evaluar los efectos sociales, culturales y ambientales</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616161"/>
              </a:buClr>
              <a:buSzPts val="1800"/>
              <a:buFont typeface="Calibri"/>
              <a:buChar char="⮚"/>
            </a:pPr>
            <a:r>
              <a:t/>
            </a:r>
            <a:endParaRPr b="1" sz="1800">
              <a:solidFill>
                <a:srgbClr val="616161"/>
              </a:solidFill>
              <a:latin typeface="Calibri"/>
              <a:ea typeface="Calibri"/>
              <a:cs typeface="Calibri"/>
              <a:sym typeface="Calibri"/>
            </a:endParaRPr>
          </a:p>
        </p:txBody>
      </p:sp>
      <p:pic>
        <p:nvPicPr>
          <p:cNvPr descr="A group of people in boats with food on them&#10;&#10;AI-generated content may be incorrect." id="137" name="Google Shape;137;p6"/>
          <p:cNvPicPr preferRelativeResize="0"/>
          <p:nvPr/>
        </p:nvPicPr>
        <p:blipFill rotWithShape="1">
          <a:blip r:embed="rId3">
            <a:alphaModFix/>
          </a:blip>
          <a:srcRect b="0" l="0" r="0" t="0"/>
          <a:stretch/>
        </p:blipFill>
        <p:spPr>
          <a:xfrm>
            <a:off x="0" y="1526561"/>
            <a:ext cx="6764310" cy="380487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43" name="Google Shape;143;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44" name="Google Shape;144;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
        <p:nvSpPr>
          <p:cNvPr id="145" name="Google Shape;145;p8"/>
          <p:cNvSpPr/>
          <p:nvPr/>
        </p:nvSpPr>
        <p:spPr>
          <a:xfrm>
            <a:off x="5021048" y="5966953"/>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51" name="Google Shape;151;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52" name="Google Shape;152;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